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3" r:id="rId9"/>
    <p:sldId id="264" r:id="rId10"/>
    <p:sldId id="265" r:id="rId11"/>
    <p:sldId id="262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7"/>
    <p:restoredTop sz="93093"/>
  </p:normalViewPr>
  <p:slideViewPr>
    <p:cSldViewPr snapToGrid="0" snapToObjects="1">
      <p:cViewPr varScale="1">
        <p:scale>
          <a:sx n="69" d="100"/>
          <a:sy n="69" d="100"/>
        </p:scale>
        <p:origin x="8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1C59-52E9-BF4F-BABF-C3AD2019A820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81B0-1355-AF40-ACC1-A335E2D89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6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1C59-52E9-BF4F-BABF-C3AD2019A820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81B0-1355-AF40-ACC1-A335E2D89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0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1C59-52E9-BF4F-BABF-C3AD2019A820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81B0-1355-AF40-ACC1-A335E2D89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1C59-52E9-BF4F-BABF-C3AD2019A820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81B0-1355-AF40-ACC1-A335E2D89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6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1C59-52E9-BF4F-BABF-C3AD2019A820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81B0-1355-AF40-ACC1-A335E2D89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0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1C59-52E9-BF4F-BABF-C3AD2019A820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81B0-1355-AF40-ACC1-A335E2D89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7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1C59-52E9-BF4F-BABF-C3AD2019A820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81B0-1355-AF40-ACC1-A335E2D89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6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1C59-52E9-BF4F-BABF-C3AD2019A820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81B0-1355-AF40-ACC1-A335E2D89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1C59-52E9-BF4F-BABF-C3AD2019A820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81B0-1355-AF40-ACC1-A335E2D89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3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1C59-52E9-BF4F-BABF-C3AD2019A820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81B0-1355-AF40-ACC1-A335E2D89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31C59-52E9-BF4F-BABF-C3AD2019A820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81B0-1355-AF40-ACC1-A335E2D89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5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31C59-52E9-BF4F-BABF-C3AD2019A820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981B0-1355-AF40-ACC1-A335E2D89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8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dropbox.com/s/m1agg9cx78wx701/SC%20Item%20Types.pdf?dl=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998616" y="4015695"/>
            <a:ext cx="9144000" cy="1655762"/>
          </a:xfrm>
        </p:spPr>
        <p:txBody>
          <a:bodyPr/>
          <a:lstStyle/>
          <a:p>
            <a:endParaRPr lang="en-US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0" indent="0">
              <a:buNone/>
            </a:pPr>
            <a:r>
              <a:rPr lang="en-US" sz="60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Creating Assessments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104" y="1178809"/>
            <a:ext cx="7946201" cy="264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4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9458" y="98474"/>
            <a:ext cx="441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SUMMARY</a:t>
            </a:r>
            <a:endParaRPr lang="en-US" sz="3600" dirty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93" y="1316503"/>
            <a:ext cx="7922786" cy="38264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009" y="854838"/>
            <a:ext cx="2945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Change item order</a:t>
            </a:r>
            <a:endParaRPr lang="en-US" sz="2400" dirty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90755" y="1210777"/>
            <a:ext cx="3345215" cy="7461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2461846"/>
            <a:ext cx="3072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Change Point Value</a:t>
            </a:r>
            <a:endParaRPr lang="en-US" sz="2400" dirty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72453" y="2692678"/>
            <a:ext cx="4481898" cy="3168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56209" y="744805"/>
            <a:ext cx="1980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257A7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Online Preview</a:t>
            </a:r>
            <a:endParaRPr lang="en-US" sz="2400" dirty="0">
              <a:solidFill>
                <a:srgbClr val="2257A7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876714" y="1146845"/>
            <a:ext cx="452054" cy="8297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755273" y="1210777"/>
            <a:ext cx="218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257A7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Rubric Rationale</a:t>
            </a:r>
            <a:endParaRPr lang="en-US" sz="2400" dirty="0">
              <a:solidFill>
                <a:srgbClr val="2257A7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0336496" y="1672442"/>
            <a:ext cx="418777" cy="2845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869003" y="5425776"/>
            <a:ext cx="4605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When </a:t>
            </a:r>
            <a:r>
              <a:rPr lang="en-US" sz="2400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finished, </a:t>
            </a:r>
            <a:r>
              <a:rPr lang="en-US" sz="2400" dirty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click          </a:t>
            </a:r>
            <a:r>
              <a:rPr lang="en-US" sz="2400" dirty="0">
                <a:solidFill>
                  <a:sysClr val="windowText" lastClr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Next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7174523" y="5511748"/>
            <a:ext cx="379828" cy="31885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04" y="892907"/>
            <a:ext cx="9284677" cy="3309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0148" y="0"/>
            <a:ext cx="7019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Performance Levels are optional!</a:t>
            </a:r>
            <a:endParaRPr lang="en-US" sz="3200" dirty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26" y="3545058"/>
            <a:ext cx="3628553" cy="3130062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6450037" y="1941342"/>
            <a:ext cx="1540412" cy="590843"/>
          </a:xfrm>
          <a:prstGeom prst="donut">
            <a:avLst>
              <a:gd name="adj" fmla="val 5930"/>
            </a:avLst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357403" y="2588455"/>
            <a:ext cx="14068" cy="12238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13538" y="4670474"/>
            <a:ext cx="264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District Template</a:t>
            </a:r>
            <a:endParaRPr lang="en-US" dirty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965895" y="4783015"/>
            <a:ext cx="604911" cy="2567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916529" y="998806"/>
            <a:ext cx="1275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To Skip </a:t>
            </a:r>
            <a:endParaRPr lang="en-US" sz="2400" dirty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0325686" y="1460471"/>
            <a:ext cx="829995" cy="649683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6671" y="-31778"/>
            <a:ext cx="7844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Setup (Administrative Details)</a:t>
            </a:r>
            <a:endParaRPr lang="en-US" sz="3600" dirty="0">
              <a:solidFill>
                <a:srgbClr val="FF000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b="7405"/>
          <a:stretch/>
        </p:blipFill>
        <p:spPr>
          <a:xfrm>
            <a:off x="442887" y="720843"/>
            <a:ext cx="10666271" cy="4849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47527" y="2094968"/>
            <a:ext cx="299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Choose 1 or More</a:t>
            </a:r>
            <a:endParaRPr lang="en-US" dirty="0">
              <a:solidFill>
                <a:srgbClr val="FF000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238037" y="2279634"/>
            <a:ext cx="309490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27409" y="1816814"/>
            <a:ext cx="3465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30 days from “today</a:t>
            </a:r>
            <a:r>
              <a:rPr lang="en-US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” default</a:t>
            </a:r>
            <a:endParaRPr lang="en-US">
              <a:solidFill>
                <a:srgbClr val="FF000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105378" y="2001480"/>
            <a:ext cx="524024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20864" y="2848367"/>
            <a:ext cx="268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Online Settings</a:t>
            </a:r>
            <a:endParaRPr lang="en-US" dirty="0">
              <a:solidFill>
                <a:srgbClr val="FF000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545016" y="2940700"/>
            <a:ext cx="143022" cy="27699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037" y="5848959"/>
            <a:ext cx="5613400" cy="774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88567" y="5962529"/>
            <a:ext cx="2799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Choose one </a:t>
            </a:r>
            <a:r>
              <a:rPr lang="en-US" sz="2800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  <a:sym typeface="Wingdings"/>
              </a:rPr>
              <a:t></a:t>
            </a:r>
            <a:endParaRPr lang="en-US" sz="2800" dirty="0">
              <a:solidFill>
                <a:srgbClr val="FF000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2177" y="0"/>
            <a:ext cx="7807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Assessment Manager</a:t>
            </a:r>
            <a:endParaRPr lang="en-US" sz="4400" dirty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" y="1022660"/>
            <a:ext cx="6175717" cy="3051530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2616589" y="1022660"/>
            <a:ext cx="745588" cy="522068"/>
          </a:xfrm>
          <a:prstGeom prst="donut">
            <a:avLst>
              <a:gd name="adj" fmla="val 636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08" y="3189848"/>
            <a:ext cx="6244108" cy="33824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5545" y="1450831"/>
            <a:ext cx="5636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Find and Edit Assessments through the Manager</a:t>
            </a:r>
            <a:endParaRPr lang="en-US" sz="2800" dirty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881057"/>
            <a:ext cx="5551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Find assessment in list</a:t>
            </a:r>
          </a:p>
          <a:p>
            <a:endParaRPr lang="en-US" dirty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Check the box to the left</a:t>
            </a:r>
          </a:p>
          <a:p>
            <a:endParaRPr lang="en-US" dirty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Click on the wheel next to Last Modified column</a:t>
            </a:r>
            <a:endParaRPr lang="en-US" dirty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9" name="Donut 8"/>
          <p:cNvSpPr/>
          <p:nvPr/>
        </p:nvSpPr>
        <p:spPr>
          <a:xfrm>
            <a:off x="5418008" y="6018750"/>
            <a:ext cx="303523" cy="339635"/>
          </a:xfrm>
          <a:prstGeom prst="donut">
            <a:avLst>
              <a:gd name="adj" fmla="val 13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9980023" y="6018749"/>
            <a:ext cx="283028" cy="339636"/>
          </a:xfrm>
          <a:prstGeom prst="donut">
            <a:avLst>
              <a:gd name="adj" fmla="val 13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1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3908" y="261256"/>
            <a:ext cx="5068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One last thing</a:t>
            </a:r>
            <a:r>
              <a:rPr lang="is-IS" sz="4400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…</a:t>
            </a:r>
            <a:endParaRPr lang="en-US" sz="4400" dirty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0971" y="1227908"/>
            <a:ext cx="100192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SchoolCity has a GREAT help menu! Access by clicking on the ? on the right-hand side of the top toolbar.</a:t>
            </a:r>
            <a:endParaRPr lang="en-US" sz="4400" dirty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3" y="3548777"/>
            <a:ext cx="10916199" cy="417649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10868296" y="3607378"/>
            <a:ext cx="391886" cy="300446"/>
          </a:xfrm>
          <a:prstGeom prst="donut">
            <a:avLst>
              <a:gd name="adj" fmla="val 18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2411" y="4702629"/>
            <a:ext cx="9927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You can also call their Support line at (800)615-0254</a:t>
            </a:r>
            <a:endParaRPr lang="en-US" sz="4000" dirty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2728" y="-1147153"/>
            <a:ext cx="6915008" cy="920931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87258" y="3073706"/>
            <a:ext cx="176270" cy="2313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31323" y="3981157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Items chosen based on standards</a:t>
            </a:r>
            <a:endParaRPr lang="en-US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7408" y="4438768"/>
            <a:ext cx="4360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Using a test already created not using SchoolCity</a:t>
            </a:r>
            <a:endParaRPr lang="en-US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5048" y="3911895"/>
            <a:ext cx="8569842" cy="1606403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2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87858" y="-812652"/>
            <a:ext cx="3915784" cy="50674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10" y="3322294"/>
            <a:ext cx="5682343" cy="30827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8995" y="1305591"/>
            <a:ext cx="5233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b="1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On your Launchpad, click CREATE ASSESSMENTS</a:t>
            </a:r>
            <a:endParaRPr lang="en-US" sz="2400" b="1" dirty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5137" y="4263527"/>
            <a:ext cx="4448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b="1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Click on the type of assessment you want to create.</a:t>
            </a:r>
            <a:endParaRPr lang="en-US" sz="2400" b="1" dirty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68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7974" y="-810325"/>
            <a:ext cx="6409188" cy="82942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625" y="132202"/>
            <a:ext cx="26109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400" b="1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Make sure the year is current.</a:t>
            </a:r>
          </a:p>
          <a:p>
            <a:pPr marL="285750" indent="-285750">
              <a:buFont typeface="Wingdings" charset="2"/>
              <a:buChar char="§"/>
            </a:pPr>
            <a:endParaRPr lang="en-US" sz="2400" b="1" dirty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400" b="1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Choose a VERY unique and specific name.</a:t>
            </a:r>
          </a:p>
          <a:p>
            <a:pPr marL="285750" indent="-285750">
              <a:buFont typeface="Wingdings" charset="2"/>
              <a:buChar char="§"/>
            </a:pPr>
            <a:endParaRPr lang="en-US" sz="2400" b="1" dirty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400" b="1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Choose Subject</a:t>
            </a:r>
          </a:p>
          <a:p>
            <a:pPr marL="285750" indent="-285750">
              <a:buFont typeface="Wingdings" charset="2"/>
              <a:buChar char="§"/>
            </a:pPr>
            <a:endParaRPr lang="en-US" sz="2400" b="1" dirty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2400" b="1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Select which students will take the test.</a:t>
            </a:r>
            <a:endParaRPr lang="en-US" sz="2400" b="1" dirty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9963" y="132202"/>
            <a:ext cx="5767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Assessment Info</a:t>
            </a:r>
            <a:endParaRPr lang="en-US" sz="4000" u="sng" dirty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3366" y="5331655"/>
            <a:ext cx="8862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Teachers will also be able to select the Assessment Level such as My Assessments, or School which determines whether they can share with others.</a:t>
            </a:r>
            <a:endParaRPr lang="en-US" sz="2400" dirty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25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319" y="1057618"/>
            <a:ext cx="8089624" cy="49906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1682" y="45109"/>
            <a:ext cx="8042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latin typeface="Arial Rounded MT Bold" charset="0"/>
                <a:ea typeface="Arial Rounded MT Bold" charset="0"/>
                <a:cs typeface="Arial Rounded MT Bold" charset="0"/>
              </a:rPr>
              <a:t>Two Ways to Choose Items</a:t>
            </a:r>
            <a:endParaRPr lang="en-US" sz="3200" u="sng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0542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u="sng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Select items by Standards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159305"/>
            <a:ext cx="4417764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Choose Standard Areas</a:t>
            </a:r>
          </a:p>
          <a:p>
            <a:pPr marL="342900" indent="-342900">
              <a:buFont typeface="Wingdings" charset="2"/>
              <a:buChar char="§"/>
            </a:pPr>
            <a:endParaRPr lang="en-US" sz="2400" dirty="0">
              <a:ln>
                <a:solidFill>
                  <a:schemeClr val="tx1"/>
                </a:solidFill>
              </a:ln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342900" indent="-342900">
              <a:buFont typeface="Wingdings" charset="2"/>
              <a:buChar char="§"/>
            </a:pPr>
            <a:endParaRPr lang="en-US" sz="2400" dirty="0" smtClean="0">
              <a:ln>
                <a:solidFill>
                  <a:schemeClr val="tx1"/>
                </a:solidFill>
              </a:ln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342900" indent="-342900">
              <a:buFont typeface="Wingdings" charset="2"/>
              <a:buChar char="§"/>
            </a:pPr>
            <a:endParaRPr lang="en-US" sz="2400" dirty="0">
              <a:ln>
                <a:solidFill>
                  <a:schemeClr val="tx1"/>
                </a:solidFill>
              </a:ln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Choose Grade Level</a:t>
            </a:r>
          </a:p>
          <a:p>
            <a:pPr marL="342900" indent="-342900">
              <a:buFont typeface="Wingdings" charset="2"/>
              <a:buChar char="§"/>
            </a:pPr>
            <a:endParaRPr lang="en-US" sz="2400" dirty="0">
              <a:ln>
                <a:solidFill>
                  <a:schemeClr val="tx1"/>
                </a:solidFill>
              </a:ln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342900" indent="-342900">
              <a:buFont typeface="Wingdings" charset="2"/>
              <a:buChar char="§"/>
            </a:pPr>
            <a:endParaRPr lang="en-US" sz="2400" dirty="0" smtClean="0">
              <a:ln>
                <a:solidFill>
                  <a:schemeClr val="tx1"/>
                </a:solidFill>
              </a:ln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342900" indent="-342900">
              <a:buFont typeface="Wingdings" charset="2"/>
              <a:buChar char="§"/>
            </a:pPr>
            <a:endParaRPr lang="en-US" sz="2400" dirty="0">
              <a:ln>
                <a:solidFill>
                  <a:schemeClr val="tx1"/>
                </a:solidFill>
              </a:ln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Choose Standards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88116" y="2633031"/>
            <a:ext cx="3216925" cy="11237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32892" y="4104328"/>
            <a:ext cx="3472149" cy="4786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297017" y="4943177"/>
            <a:ext cx="5271571" cy="7585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88116" y="1383160"/>
            <a:ext cx="3216925" cy="11237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11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470" y="20574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2. Select Items by Criteria</a:t>
            </a:r>
            <a:endParaRPr lang="en-US" sz="2800" u="sng" dirty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68" y="1245869"/>
            <a:ext cx="8041424" cy="39204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450" y="1449838"/>
            <a:ext cx="34975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Choose Appropriate Filters as desired</a:t>
            </a:r>
          </a:p>
          <a:p>
            <a:pPr marL="342900" indent="-342900">
              <a:buFont typeface="Wingdings" charset="2"/>
              <a:buChar char="§"/>
            </a:pPr>
            <a:endParaRPr lang="en-US" sz="2400" dirty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342900" indent="-342900">
              <a:buFont typeface="Wingdings" charset="2"/>
              <a:buChar char="§"/>
            </a:pPr>
            <a:endParaRPr lang="en-US" sz="2400" dirty="0" smtClean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342900" indent="-342900">
              <a:buFont typeface="Wingdings" charset="2"/>
              <a:buChar char="§"/>
            </a:pPr>
            <a:endParaRPr lang="en-US" sz="2400" dirty="0" smtClean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Some item types may not be available for certain curriculum areas</a:t>
            </a:r>
            <a:endParaRPr lang="en-US" sz="2400" dirty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2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190" y="5506224"/>
            <a:ext cx="351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  <a:hlinkClick r:id="rId2" invalidUrl="https://www.dropbox.com/s/m1agg9cx78wx701/SC Item Types.pdf?dl=0"/>
              </a:rPr>
              <a:t>Item Type – General Overview</a:t>
            </a:r>
            <a:endParaRPr lang="en-US" u="sng" dirty="0">
              <a:solidFill>
                <a:srgbClr val="FF000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790" y="756285"/>
            <a:ext cx="7429550" cy="58712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26230" y="0"/>
            <a:ext cx="7063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Item Types</a:t>
            </a:r>
            <a:endParaRPr lang="en-US" sz="4000" dirty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190" y="92583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 Brief View</a:t>
            </a:r>
            <a:r>
              <a:rPr lang="is-IS" sz="3200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…</a:t>
            </a:r>
            <a:endParaRPr lang="en-US" sz="3200" dirty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37560" y="1371600"/>
            <a:ext cx="1234440" cy="139005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" y="4490561"/>
            <a:ext cx="4571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 More In-Depth View</a:t>
            </a:r>
            <a:r>
              <a:rPr lang="is-IS" sz="2800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…</a:t>
            </a:r>
          </a:p>
          <a:p>
            <a:pPr algn="ctr"/>
            <a:r>
              <a:rPr lang="is-IS" sz="2000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Click on link below</a:t>
            </a:r>
            <a:r>
              <a:rPr lang="is-IS" sz="2800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.</a:t>
            </a:r>
          </a:p>
          <a:p>
            <a:endParaRPr lang="en-US" sz="2800" dirty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4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" y="151742"/>
            <a:ext cx="11818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Once you’ve decided how to narrow your choices, you can view </a:t>
            </a:r>
            <a:r>
              <a:rPr lang="is-IS" sz="2800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…</a:t>
            </a:r>
            <a:endParaRPr lang="en-US" sz="2800" dirty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70" y="745637"/>
            <a:ext cx="4986556" cy="2900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70" y="3716844"/>
            <a:ext cx="5111143" cy="2739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510" y="1417320"/>
            <a:ext cx="2297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By Item</a:t>
            </a:r>
            <a:endParaRPr lang="en-US" sz="3200" dirty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5006" y="4010144"/>
            <a:ext cx="2481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By </a:t>
            </a:r>
            <a:r>
              <a:rPr lang="en-US" sz="320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Passage</a:t>
            </a:r>
            <a:endParaRPr lang="en-US" sz="3200" dirty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354580" y="1709707"/>
            <a:ext cx="2068830" cy="1056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914525" y="4388527"/>
            <a:ext cx="2988945" cy="5102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942" y="1103728"/>
            <a:ext cx="7747647" cy="4156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" y="2295376"/>
            <a:ext cx="3897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Select your items by clicking next to the Item Name</a:t>
            </a:r>
            <a:endParaRPr lang="en-US" dirty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154680" y="2960370"/>
            <a:ext cx="2171700" cy="800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017520" y="4250710"/>
            <a:ext cx="948690" cy="2184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3821" y="3771632"/>
            <a:ext cx="3280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As you select items, you will see a count under the applicable standards.</a:t>
            </a:r>
            <a:endParaRPr lang="en-US" dirty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65" y="63044"/>
            <a:ext cx="6160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Select the items</a:t>
            </a:r>
            <a:r>
              <a:rPr lang="is-IS" sz="4400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…</a:t>
            </a:r>
            <a:endParaRPr lang="en-US" sz="4400" dirty="0">
              <a:solidFill>
                <a:srgbClr val="2257A7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03219" y="5760720"/>
            <a:ext cx="6648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257A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When finished selecting, click          </a:t>
            </a:r>
            <a:r>
              <a:rPr lang="en-US" sz="2400" dirty="0" smtClean="0">
                <a:solidFill>
                  <a:sysClr val="windowText" lastClr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Next</a:t>
            </a:r>
            <a:endParaRPr lang="en-US" sz="2400" dirty="0">
              <a:solidFill>
                <a:sysClr val="windowText" lastClr="00000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843617" y="5991552"/>
            <a:ext cx="234315" cy="12965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57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308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Abadi MT Condensed Extra Bold</vt:lpstr>
      <vt:lpstr>Arial</vt:lpstr>
      <vt:lpstr>Arial Rounded MT Bold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Reidford, Keith D</cp:lastModifiedBy>
  <cp:revision>65</cp:revision>
  <dcterms:created xsi:type="dcterms:W3CDTF">2016-09-12T17:54:28Z</dcterms:created>
  <dcterms:modified xsi:type="dcterms:W3CDTF">2016-09-16T19:04:29Z</dcterms:modified>
</cp:coreProperties>
</file>